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4" r:id="rId3"/>
    <p:sldId id="287" r:id="rId4"/>
    <p:sldId id="288" r:id="rId5"/>
    <p:sldId id="290" r:id="rId6"/>
    <p:sldId id="289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256" r:id="rId17"/>
    <p:sldId id="281" r:id="rId18"/>
    <p:sldId id="261" r:id="rId19"/>
    <p:sldId id="263" r:id="rId20"/>
    <p:sldId id="262" r:id="rId21"/>
    <p:sldId id="264" r:id="rId22"/>
    <p:sldId id="265" r:id="rId23"/>
    <p:sldId id="266" r:id="rId24"/>
    <p:sldId id="278" r:id="rId25"/>
    <p:sldId id="279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82" r:id="rId38"/>
    <p:sldId id="260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2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3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3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9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7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D7666-21F3-4135-A677-03E962B55D7B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5B097F-6365-8C9B-FF91-3EEF2B2CD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s-MX" sz="4600"/>
              <a:t>Evaluación 02 - Taller de Testing y Calidad de Software</a:t>
            </a:r>
            <a:endParaRPr lang="es-CL" sz="46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2F74D-40E3-CA85-7ACC-3D36771F8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es-MX" sz="1300" dirty="0"/>
              <a:t>Nombre los estudiantes: Hans Huiniguir, Felipe Azocar, Sebastián Vásquez</a:t>
            </a:r>
          </a:p>
          <a:p>
            <a:pPr algn="l"/>
            <a:r>
              <a:rPr lang="es-MX" sz="1300" dirty="0"/>
              <a:t> Nombre del módulo: Taller de Testing y Calidad de Software</a:t>
            </a:r>
          </a:p>
          <a:p>
            <a:pPr algn="l"/>
            <a:r>
              <a:rPr lang="es-MX" sz="1300" dirty="0"/>
              <a:t>Nombre del docente: Diego Obando Aguilera</a:t>
            </a:r>
          </a:p>
          <a:p>
            <a:pPr algn="l"/>
            <a:r>
              <a:rPr lang="es-MX" sz="1300" dirty="0"/>
              <a:t> Fecha: 22-09-2025</a:t>
            </a:r>
          </a:p>
          <a:p>
            <a:pPr algn="l"/>
            <a:endParaRPr lang="es-CL" sz="13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Personas debatiendo ">
            <a:extLst>
              <a:ext uri="{FF2B5EF4-FFF2-40B4-BE49-F238E27FC236}">
                <a16:creationId xmlns:a16="http://schemas.microsoft.com/office/drawing/2014/main" id="{4215F7FB-4E5A-3881-A51A-36E5BC7E9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4654296" y="1391936"/>
            <a:ext cx="7214616" cy="40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DF38A-3E00-435E-8CA0-AB1AF889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Documentación de Pruebas Asociadas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2EE4DA-A2E1-466D-99C2-E18CAA0C6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99626"/>
            <a:ext cx="11201400" cy="4977337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Se refiere al conjunto de documentos que acompañan y respaldan el proceso de testing . Esta documentación sirve para mantener un registro del proceso de pruebas , facilitar la comunicación entre equipos , cumplir estándares de calidad y regulaciones.	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FB30AB-0B87-48AE-8D0A-5ED76B9A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2" y="2927467"/>
            <a:ext cx="11069595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D5821-ED0B-4FA7-8D38-7BCF63F8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Ejemplo practico : Sistema de Comercio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EE5D8B-1F11-4C88-AF04-8C459D06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es-CL" dirty="0"/>
              <a:t>Contexto</a:t>
            </a:r>
          </a:p>
          <a:p>
            <a:pPr marL="0" indent="0">
              <a:buNone/>
            </a:pPr>
            <a:r>
              <a:rPr lang="es-CL" dirty="0"/>
              <a:t>Se desarrollo un sistema de comercio con las siguientes funcionalidades : </a:t>
            </a:r>
          </a:p>
          <a:p>
            <a:r>
              <a:rPr lang="es-CL" dirty="0"/>
              <a:t>Registro y login de usuarios</a:t>
            </a:r>
          </a:p>
          <a:p>
            <a:r>
              <a:rPr lang="es-CL" dirty="0"/>
              <a:t>Catalogo de productos</a:t>
            </a:r>
          </a:p>
          <a:p>
            <a:r>
              <a:rPr lang="es-CL" dirty="0"/>
              <a:t>Carrito de compras</a:t>
            </a:r>
          </a:p>
          <a:p>
            <a:r>
              <a:rPr lang="es-CL" dirty="0"/>
              <a:t>Proceso de pago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9250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BDC5E-FD05-43C0-9CCC-0F0448C7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CL" dirty="0"/>
              <a:t>Aplicación de Técnicas Estáticas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127924-C22C-4545-B96B-70EDBF9D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3299"/>
            <a:ext cx="11068050" cy="4851400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Revisión de Código – Modulo de Autenticación</a:t>
            </a:r>
          </a:p>
          <a:p>
            <a:endParaRPr lang="es-CL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F362CF6-9F07-43C3-A5EF-ECDAAB2F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488964"/>
            <a:ext cx="6068272" cy="29655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33885F-0A60-4765-BF2D-245CEFF9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58" y="1488965"/>
            <a:ext cx="5830114" cy="29655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417E4F-E68C-45BA-9973-9515C32D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4617955"/>
            <a:ext cx="914527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B91C2-1F80-468E-A9D3-1DA2B130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50177"/>
            <a:ext cx="10515600" cy="1325563"/>
          </a:xfrm>
        </p:spPr>
        <p:txBody>
          <a:bodyPr/>
          <a:lstStyle/>
          <a:p>
            <a:r>
              <a:rPr lang="es-CL" dirty="0"/>
              <a:t>Aplicación de Técnicas Dinámicas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28988A-B4F9-44C4-8223-D84D23FC1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76300"/>
            <a:ext cx="11125200" cy="5300663"/>
          </a:xfrm>
        </p:spPr>
        <p:txBody>
          <a:bodyPr/>
          <a:lstStyle/>
          <a:p>
            <a:r>
              <a:rPr lang="es-CL" dirty="0"/>
              <a:t>Prueba Unitaria	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CA8248-00EB-4A5C-960C-F10A18E0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3" y="1520829"/>
            <a:ext cx="961378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6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66E96-4CC3-4CC9-951B-EF201337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283141-E176-4E56-97DE-58738C7C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Prueba de Integración 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A69B43-ABA9-4778-B62D-E784FFD0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2" y="2533476"/>
            <a:ext cx="10772135" cy="26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BA5AE-C082-41AE-9779-273E5619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400" dirty="0">
                <a:latin typeface="Arial" panose="020B0604020202020204" pitchFamily="34" charset="0"/>
                <a:cs typeface="Arial" panose="020B0604020202020204" pitchFamily="34" charset="0"/>
              </a:rPr>
              <a:t>Prueba de Sistema y Documentación generada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5D7B62-CD73-41A9-A3C3-F2482C274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92" y="1690688"/>
            <a:ext cx="11182525" cy="4351338"/>
          </a:xfrm>
        </p:spPr>
      </p:pic>
    </p:spTree>
    <p:extLst>
      <p:ext uri="{BB962C8B-B14F-4D97-AF65-F5344CB8AC3E}">
        <p14:creationId xmlns:p14="http://schemas.microsoft.com/office/powerpoint/2010/main" val="314014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5" y="278969"/>
            <a:ext cx="12042182" cy="63155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87478" y="2262753"/>
            <a:ext cx="60753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Estándares</a:t>
            </a:r>
            <a:r>
              <a:rPr lang="en-US" sz="6000" b="1" i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i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Internacionales</a:t>
            </a:r>
            <a:endParaRPr lang="en-US" sz="6000" b="1" i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3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450248"/>
            <a:ext cx="3517119" cy="195135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758253"/>
            <a:ext cx="3537345" cy="133534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595009"/>
            <a:ext cx="3517120" cy="16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rcRect t="22287" r="-2" b="9398"/>
          <a:stretch>
            <a:fillRect/>
          </a:stretch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rcRect l="1382" r="7049" b="-4"/>
          <a:stretch>
            <a:fillRect/>
          </a:stretch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rcRect r="32305" b="-1"/>
          <a:stretch>
            <a:fillRect/>
          </a:stretch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/>
              <a:t>Estándares ISO/IEC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ISO/IEC/IEEE 29119:</a:t>
            </a:r>
          </a:p>
          <a:p>
            <a:pPr marL="0" indent="0">
              <a:buNone/>
            </a:pPr>
            <a:r>
              <a:rPr lang="es-MX" sz="1700"/>
              <a:t>Para procesos de prueba de software (incluye terminología, procesos, documentación, técnicas).</a:t>
            </a:r>
          </a:p>
          <a:p>
            <a:endParaRPr lang="es-MX" sz="17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rcRect t="15101" r="-1" b="13850"/>
          <a:stretch>
            <a:fillRect/>
          </a:stretch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497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83397"/>
              </p:ext>
            </p:extLst>
          </p:nvPr>
        </p:nvGraphicFramePr>
        <p:xfrm>
          <a:off x="836765" y="619977"/>
          <a:ext cx="10912412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916">
                  <a:extLst>
                    <a:ext uri="{9D8B030D-6E8A-4147-A177-3AD203B41FA5}">
                      <a16:colId xmlns:a16="http://schemas.microsoft.com/office/drawing/2014/main" val="2207949910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2318830476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858257124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3578985180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1020379866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2778972694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814203519"/>
                    </a:ext>
                  </a:extLst>
                </a:gridCol>
              </a:tblGrid>
              <a:tr h="827772">
                <a:tc>
                  <a:txBody>
                    <a:bodyPr/>
                    <a:lstStyle/>
                    <a:p>
                      <a:r>
                        <a:rPr lang="en-US"/>
                        <a:t>Requisito asociado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Objetivo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noProof="0"/>
                        <a:t>Entradas</a:t>
                      </a:r>
                      <a:endParaRPr lang="es-C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Pasos de prueba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Resultado esperado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Resultado obtenido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Estado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921815"/>
                  </a:ext>
                </a:extLst>
              </a:tr>
              <a:tr h="1572767">
                <a:tc>
                  <a:txBody>
                    <a:bodyPr/>
                    <a:lstStyle/>
                    <a:p>
                      <a:r>
                        <a:rPr lang="en-US"/>
                        <a:t>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Verificar acceso con credenciales válidas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Usuario válido, contraseña válida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1. Abrir app </a:t>
                      </a:r>
                      <a:br>
                        <a:rPr lang="es-MX"/>
                      </a:br>
                      <a:r>
                        <a:rPr lang="es-MX"/>
                        <a:t>2. Ingresar usuario y contraseña </a:t>
                      </a:r>
                      <a:br>
                        <a:rPr lang="es-MX"/>
                      </a:br>
                      <a:r>
                        <a:rPr lang="es-MX"/>
                        <a:t>3. Presionar "Login"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Acceso permitido, carga pantalla inicial en &lt; 2 seg.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Acceso correcto, carga en 1.8 seg.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Paso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37543"/>
                  </a:ext>
                </a:extLst>
              </a:tr>
              <a:tr h="1572767">
                <a:tc>
                  <a:txBody>
                    <a:bodyPr/>
                    <a:lstStyle/>
                    <a:p>
                      <a:r>
                        <a:rPr lang="en-US"/>
                        <a:t>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Verificar rechazo con credenciales inválidas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Usuario válido, contraseña inválida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 Abrir app2. Ingresar datos incorrectos3. Presionar "Login"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Mostrar mensaje "Credenciales inválidas", no acceder al sistema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Mensaje mostrado correctamente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Paso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358051"/>
                  </a:ext>
                </a:extLst>
              </a:tr>
              <a:tr h="1324436">
                <a:tc>
                  <a:txBody>
                    <a:bodyPr/>
                    <a:lstStyle/>
                    <a:p>
                      <a:r>
                        <a:rPr lang="en-US"/>
                        <a:t>Transferencia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Verificar transferencia mayor al saldo disponible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Saldo $50.000, Transferencia $100.000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1. Ingresar monto mayor al saldo2. Confirmar transferencia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Mostrar error "Saldo insuficiente", no ejecutar transacción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Mensaje mostrado, pero sistema igual descontó saldo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Fallo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241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59C4-9755-8B2C-8692-47862A68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Diferencias entre verificación y validación</a:t>
            </a:r>
            <a:endParaRPr lang="es-CL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7FCCABC6-6EFB-B840-3633-E6BE4E1BD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3017"/>
              </p:ext>
            </p:extLst>
          </p:nvPr>
        </p:nvGraphicFramePr>
        <p:xfrm>
          <a:off x="838200" y="1956987"/>
          <a:ext cx="10515600" cy="3827388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3006175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0455206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27787710"/>
                    </a:ext>
                  </a:extLst>
                </a:gridCol>
              </a:tblGrid>
              <a:tr h="39255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ln>
                            <a:noFill/>
                          </a:ln>
                        </a:rPr>
                        <a:t>Verificación 🛠️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ln>
                            <a:noFill/>
                          </a:ln>
                        </a:rPr>
                        <a:t>Validación ✅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8651973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Pregunta clave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¿Estamos construyendo el producto </a:t>
                      </a:r>
                      <a:r>
                        <a:rPr lang="es-MX" b="1">
                          <a:ln>
                            <a:noFill/>
                          </a:ln>
                        </a:rPr>
                        <a:t>correctamente</a:t>
                      </a:r>
                      <a:r>
                        <a:rPr lang="es-MX">
                          <a:ln>
                            <a:noFill/>
                          </a:ln>
                        </a:rPr>
                        <a:t>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¿Estamos construyendo el </a:t>
                      </a:r>
                      <a:r>
                        <a:rPr lang="es-MX" b="1">
                          <a:ln>
                            <a:noFill/>
                          </a:ln>
                        </a:rPr>
                        <a:t>producto correcto</a:t>
                      </a:r>
                      <a:r>
                        <a:rPr lang="es-MX">
                          <a:ln>
                            <a:noFill/>
                          </a:ln>
                        </a:rPr>
                        <a:t>?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05086159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Enfoque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Calidad técnica, cumplimiento de especificaciones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Satisfacción de necesidades del usuario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3465708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Cuándo se aplica</a:t>
                      </a:r>
                      <a:endParaRPr lang="es-CL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Durante el desarrollo (revisión de requisitos, diseño, código)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Al final o en pruebas con el usuario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19654706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Métodos típicos</a:t>
                      </a:r>
                      <a:endParaRPr lang="es-CL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ln>
                            <a:noFill/>
                          </a:ln>
                        </a:rPr>
                        <a:t>Revisiones, inspecciones, pruebas unitarias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Pruebas de aceptación, prototipos, feedback de usuarios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64435288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Resultado esperado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El software funciona según lo diseñado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El software realmente resuelve el problema del cliente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8122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722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ISO/IEC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ISO 9001:</a:t>
            </a:r>
          </a:p>
          <a:p>
            <a:pPr marL="0" indent="0">
              <a:buNone/>
            </a:pPr>
            <a:r>
              <a:rPr lang="es-MX" dirty="0"/>
              <a:t>Gestión de calidad aplicable a organizaciones de software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43" y="3422577"/>
            <a:ext cx="2143125" cy="2413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98773"/>
            <a:ext cx="3038834" cy="21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219627"/>
              </p:ext>
            </p:extLst>
          </p:nvPr>
        </p:nvGraphicFramePr>
        <p:xfrm>
          <a:off x="2032000" y="719666"/>
          <a:ext cx="81280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1510105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119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Fase</a:t>
                      </a:r>
                      <a:r>
                        <a:rPr lang="en-US" dirty="0"/>
                        <a:t> del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Aplicación</a:t>
                      </a:r>
                      <a:r>
                        <a:rPr lang="en-US" dirty="0"/>
                        <a:t> de ISO 9001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096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Requisitos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cliente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Reuniones documentadas, validación de expectativas, trazabilidad de requisitos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2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Diseño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sistema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Revisión técnica formal, control de versiones, aprobación por comité de calidad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76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Desarrollo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Procedimientos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estandarizados</a:t>
                      </a:r>
                      <a:r>
                        <a:rPr lang="en-US" dirty="0"/>
                        <a:t>, control de </a:t>
                      </a:r>
                      <a:r>
                        <a:rPr lang="en-US" dirty="0" err="1"/>
                        <a:t>cambios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revisión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código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09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Plan de pruebas trazable, ejecución documentada, gestión de incidentes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8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Entrega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 con cliente, </a:t>
                      </a:r>
                      <a:r>
                        <a:rPr lang="es-MX" dirty="0" err="1"/>
                        <a:t>checklist</a:t>
                      </a:r>
                      <a:r>
                        <a:rPr lang="es-MX" dirty="0"/>
                        <a:t> de conformidad, retroalimentación formal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91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Mejora</a:t>
                      </a:r>
                      <a:r>
                        <a:rPr lang="en-US" dirty="0"/>
                        <a:t>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Encuestas de satisfacción, análisis de métricas, revisión de procesos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39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92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Estándares ISO/IEC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ISO/IEC 12207: </a:t>
            </a:r>
          </a:p>
          <a:p>
            <a:pPr marL="0" indent="0">
              <a:buNone/>
            </a:pPr>
            <a:r>
              <a:rPr lang="es-MX" sz="2200"/>
              <a:t>Ciclo de vida del software.</a:t>
            </a:r>
          </a:p>
          <a:p>
            <a:endParaRPr lang="es-MX" sz="2200"/>
          </a:p>
          <a:p>
            <a:endParaRPr lang="en-US" sz="22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7546"/>
            <a:ext cx="6903720" cy="48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3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67552"/>
              </p:ext>
            </p:extLst>
          </p:nvPr>
        </p:nvGraphicFramePr>
        <p:xfrm>
          <a:off x="198407" y="91440"/>
          <a:ext cx="11869948" cy="5711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74">
                  <a:extLst>
                    <a:ext uri="{9D8B030D-6E8A-4147-A177-3AD203B41FA5}">
                      <a16:colId xmlns:a16="http://schemas.microsoft.com/office/drawing/2014/main" val="3825931736"/>
                    </a:ext>
                  </a:extLst>
                </a:gridCol>
                <a:gridCol w="5934974">
                  <a:extLst>
                    <a:ext uri="{9D8B030D-6E8A-4147-A177-3AD203B41FA5}">
                      <a16:colId xmlns:a16="http://schemas.microsoft.com/office/drawing/2014/main" val="231335448"/>
                    </a:ext>
                  </a:extLst>
                </a:gridCol>
              </a:tblGrid>
              <a:tr h="485098">
                <a:tc>
                  <a:txBody>
                    <a:bodyPr/>
                    <a:lstStyle/>
                    <a:p>
                      <a:r>
                        <a:rPr lang="en-US" dirty="0" err="1"/>
                        <a:t>Proceso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 en la App Bancaria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06640"/>
                  </a:ext>
                </a:extLst>
              </a:tr>
              <a:tr h="542525">
                <a:tc>
                  <a:txBody>
                    <a:bodyPr/>
                    <a:lstStyle/>
                    <a:p>
                      <a:r>
                        <a:rPr lang="en-US" dirty="0" err="1"/>
                        <a:t>Adquisición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Definir requisitos funcionales y normativos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043037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r>
                        <a:rPr lang="en-US" dirty="0" err="1"/>
                        <a:t>Desarrollo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Diseñar, codificar y probar el sistema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89917"/>
                  </a:ext>
                </a:extLst>
              </a:tr>
              <a:tr h="379768">
                <a:tc>
                  <a:txBody>
                    <a:bodyPr/>
                    <a:lstStyle/>
                    <a:p>
                      <a:r>
                        <a:rPr lang="en-US" dirty="0" err="1"/>
                        <a:t>Mantenimiento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Corregir errores y actualizar funcionalidades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11616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Verificación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Revisar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requisitos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código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documentación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82085"/>
                  </a:ext>
                </a:extLst>
              </a:tr>
              <a:tr h="379768">
                <a:tc>
                  <a:txBody>
                    <a:bodyPr/>
                    <a:lstStyle/>
                    <a:p>
                      <a:r>
                        <a:rPr lang="en-US" dirty="0" err="1"/>
                        <a:t>Validación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Probar con usuarios reales y escenarios críticos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369647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Configuración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Controlar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versiones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cambios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13037"/>
                  </a:ext>
                </a:extLst>
              </a:tr>
              <a:tr h="379768">
                <a:tc>
                  <a:txBody>
                    <a:bodyPr/>
                    <a:lstStyle/>
                    <a:p>
                      <a:r>
                        <a:rPr lang="en-US" dirty="0" err="1"/>
                        <a:t>Documentación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manuales, informes y registros de pruebas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345707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r>
                        <a:rPr lang="en-US" dirty="0" err="1"/>
                        <a:t>Gestión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procesos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Planificar tareas, recursos y calidad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94382"/>
                  </a:ext>
                </a:extLst>
              </a:tr>
              <a:tr h="277199">
                <a:tc>
                  <a:txBody>
                    <a:bodyPr/>
                    <a:lstStyle/>
                    <a:p>
                      <a:r>
                        <a:rPr lang="en-US" dirty="0" err="1"/>
                        <a:t>Auditoría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Evaluar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cumplimiento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procesos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83569"/>
                  </a:ext>
                </a:extLst>
              </a:tr>
              <a:tr h="277199">
                <a:tc>
                  <a:txBody>
                    <a:bodyPr/>
                    <a:lstStyle/>
                    <a:p>
                      <a:r>
                        <a:rPr lang="en-US" dirty="0" err="1"/>
                        <a:t>Mejora</a:t>
                      </a:r>
                      <a:r>
                        <a:rPr lang="en-US" dirty="0"/>
                        <a:t>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Recoger </a:t>
                      </a:r>
                      <a:r>
                        <a:rPr lang="es-MX" dirty="0" err="1"/>
                        <a:t>feedback</a:t>
                      </a:r>
                      <a:r>
                        <a:rPr lang="es-MX" dirty="0"/>
                        <a:t> y ajustar procesos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30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434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rcRect l="10641" r="10048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i="1">
                <a:latin typeface="Arial" panose="020B0604020202020204" pitchFamily="34" charset="0"/>
                <a:cs typeface="Arial" panose="020B0604020202020204" pitchFamily="34" charset="0"/>
              </a:rPr>
              <a:t>certificación de calidad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MX" sz="2000"/>
              <a:t>ISO/IEC 27001: Relacionada con la seguridad de la información, crítica en software sensible.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9824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41163"/>
              </p:ext>
            </p:extLst>
          </p:nvPr>
        </p:nvGraphicFramePr>
        <p:xfrm>
          <a:off x="1099942" y="228600"/>
          <a:ext cx="9915916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7958">
                  <a:extLst>
                    <a:ext uri="{9D8B030D-6E8A-4147-A177-3AD203B41FA5}">
                      <a16:colId xmlns:a16="http://schemas.microsoft.com/office/drawing/2014/main" val="951016901"/>
                    </a:ext>
                  </a:extLst>
                </a:gridCol>
                <a:gridCol w="4957958">
                  <a:extLst>
                    <a:ext uri="{9D8B030D-6E8A-4147-A177-3AD203B41FA5}">
                      <a16:colId xmlns:a16="http://schemas.microsoft.com/office/drawing/2014/main" val="2264551583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Elemento del SGSI</a:t>
                      </a:r>
                    </a:p>
                    <a:p>
                      <a:endParaRPr lang="en-US" sz="2200"/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200"/>
                        <a:t>Aplicación práctica en la app bancaria</a:t>
                      </a:r>
                    </a:p>
                    <a:p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1469898909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Política de seguridad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Definición de reglas para acceso, uso y protección de datos financiero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159288356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Análisis de riesgos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Identificación de amenazas: fraude, fuga de datos, ataques externos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1335333939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Controles técnicos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Cifrado de datos, autenticación multifactor, monitoreo de accesos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3137527696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Procedimientos operativos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Gestión de incidentes, respaldo de información, actualización segura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368395751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Auditoría y mejora continua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Evaluaciones periódicas, revisión de controles, capacitación del equipo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2486712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78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IEEE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IEEE 829: </a:t>
            </a:r>
          </a:p>
          <a:p>
            <a:pPr marL="0" indent="0">
              <a:buNone/>
            </a:pPr>
            <a:r>
              <a:rPr lang="es-MX" dirty="0"/>
              <a:t>Estándar para documentación de pruebas (plan, casos, resultados)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14" y="3183944"/>
            <a:ext cx="4860022" cy="33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35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527337"/>
              </p:ext>
            </p:extLst>
          </p:nvPr>
        </p:nvGraphicFramePr>
        <p:xfrm>
          <a:off x="838200" y="1825625"/>
          <a:ext cx="105156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618276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92387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Documento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App Bancaria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11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 de </a:t>
                      </a:r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Define el alcance: transferencias, pagos, </a:t>
                      </a:r>
                      <a:r>
                        <a:rPr lang="es-MX" dirty="0" err="1"/>
                        <a:t>login</a:t>
                      </a:r>
                      <a:r>
                        <a:rPr lang="es-MX" dirty="0"/>
                        <a:t> seguro. Incluye cronograma, roles y riesgos.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26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Casos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prueba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Caso</a:t>
                      </a:r>
                      <a:r>
                        <a:rPr lang="en-US" dirty="0"/>
                        <a:t>: “</a:t>
                      </a:r>
                      <a:r>
                        <a:rPr lang="en-US" dirty="0" err="1"/>
                        <a:t>Transferencia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exitosa</a:t>
                      </a:r>
                      <a:r>
                        <a:rPr lang="en-US" dirty="0"/>
                        <a:t>” → entrada: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válido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salida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confirmación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saldo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actualizado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3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Procedimientos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Pasos: </a:t>
                      </a:r>
                      <a:r>
                        <a:rPr lang="en-US" dirty="0" err="1"/>
                        <a:t>iniciar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sesión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seleccionar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cuenta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ingresar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confirmar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verificar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resultado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8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Registro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ejecución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Fecha: 21/09/2025, </a:t>
                      </a:r>
                      <a:r>
                        <a:rPr lang="es-MX" dirty="0" err="1"/>
                        <a:t>Tester</a:t>
                      </a:r>
                      <a:r>
                        <a:rPr lang="es-MX" dirty="0"/>
                        <a:t>: Felipe, Resultado: Éxito, Observaciones: sin errores.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Informe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incidentes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Error: saldo duplicado en pantalla, Severidad: alta, Estado: en corrección.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3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Informe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resumen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 de </a:t>
                      </a:r>
                      <a:r>
                        <a:rPr lang="en-US" dirty="0" err="1"/>
                        <a:t>cobertura</a:t>
                      </a:r>
                      <a:r>
                        <a:rPr lang="en-US" dirty="0"/>
                        <a:t>, 3 </a:t>
                      </a:r>
                      <a:r>
                        <a:rPr lang="en-US" dirty="0" err="1"/>
                        <a:t>defectos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críticos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corregidos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cliente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satisfecho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4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63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IEEE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IEEE 1008: </a:t>
            </a:r>
          </a:p>
          <a:p>
            <a:pPr marL="0" indent="0">
              <a:buNone/>
            </a:pPr>
            <a:r>
              <a:rPr lang="es-MX" dirty="0"/>
              <a:t>Estándar para pruebas unitarias de software.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66" y="2844800"/>
            <a:ext cx="85915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76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779255"/>
              </p:ext>
            </p:extLst>
          </p:nvPr>
        </p:nvGraphicFramePr>
        <p:xfrm>
          <a:off x="1661064" y="176202"/>
          <a:ext cx="8128000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54986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74650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Fase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Proceso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Aplicación práctica en el módulo de transferencias bancarias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77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Planificación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Definir qué funciones serán probadas: validación de monto, saldo disponible, formato de cuenta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82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Diseño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Crear </a:t>
                      </a:r>
                      <a:r>
                        <a:rPr lang="en-US" dirty="0" err="1"/>
                        <a:t>casos</a:t>
                      </a:r>
                      <a:r>
                        <a:rPr lang="en-US" dirty="0"/>
                        <a:t> para: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válido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negativo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cuenta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inexistente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límite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diario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excedido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5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Implementación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Codificar los casos de prueba en </a:t>
                      </a:r>
                      <a:r>
                        <a:rPr lang="es-MX" dirty="0" err="1"/>
                        <a:t>JUnit</a:t>
                      </a:r>
                      <a:r>
                        <a:rPr lang="es-MX" dirty="0"/>
                        <a:t>/</a:t>
                      </a:r>
                      <a:r>
                        <a:rPr lang="es-MX" dirty="0" err="1"/>
                        <a:t>KotlinTest</a:t>
                      </a:r>
                      <a:r>
                        <a:rPr lang="es-MX" dirty="0"/>
                        <a:t> con </a:t>
                      </a:r>
                      <a:r>
                        <a:rPr lang="es-MX" dirty="0" err="1"/>
                        <a:t>mocks</a:t>
                      </a:r>
                      <a:r>
                        <a:rPr lang="es-MX" dirty="0"/>
                        <a:t> de base de datos y 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81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Ejecución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Ejecutar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pruebas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unitarias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entorno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aislado</a:t>
                      </a:r>
                      <a:r>
                        <a:rPr lang="en-US" dirty="0"/>
                        <a:t>, registrar </a:t>
                      </a:r>
                      <a:r>
                        <a:rPr lang="en-US" dirty="0" err="1"/>
                        <a:t>resultados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automáticamente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47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VerificacióN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Confirmar que cada función cumple con su especificación técnica y lógica de negocio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Evaluación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Medir cobertura de código, defectos encontrados, esfuerzo invertido en pruebas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304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42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8C07BE-438C-232A-C2B7-8B057483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183735"/>
            <a:ext cx="5248221" cy="1067209"/>
          </a:xfrm>
        </p:spPr>
        <p:txBody>
          <a:bodyPr>
            <a:normAutofit/>
          </a:bodyPr>
          <a:lstStyle/>
          <a:p>
            <a:r>
              <a:rPr lang="es-MX" sz="3700" dirty="0">
                <a:solidFill>
                  <a:schemeClr val="bg1"/>
                </a:solidFill>
              </a:rPr>
              <a:t>ciclo de vida del software </a:t>
            </a:r>
            <a:endParaRPr lang="es-CL" sz="37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5F9476-9BFA-1828-8EEE-663CA59F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62" r="24389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024F71-31ED-309E-28E3-E1B18D34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18" y="1095407"/>
            <a:ext cx="5217173" cy="523002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1. Requisitos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revisar que los requisitos estén claros y sin ambigüedades.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confirmar con el cliente que los requisitos reflejan sus necesidades.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2. Diseño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diagramas y arquitectura cumplen estándares técnicos.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prototipos revisados por usuarios.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3. Desarrollo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pruebas unitarias, revisiones de código.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primeras pruebas funcionales con escenarios reales.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4. Pruebas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integración y pruebas de sistema (correcta interacción entre módulos).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pruebas de aceptación por parte del cliente.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5. Mantenimiento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asegurar que los cambios no rompan el sistema (regresión).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comprobar que las mejoras siguen cubriendo necesidades del usuario.</a:t>
            </a:r>
          </a:p>
          <a:p>
            <a:endParaRPr lang="es-CL" sz="1100" dirty="0">
              <a:solidFill>
                <a:schemeClr val="bg1"/>
              </a:solidFill>
            </a:endParaRP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211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IEEE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IEEE 1012: </a:t>
            </a:r>
          </a:p>
          <a:p>
            <a:pPr marL="0" indent="0">
              <a:buNone/>
            </a:pPr>
            <a:r>
              <a:rPr lang="es-MX" dirty="0"/>
              <a:t>Estándar para procesos de verificación y validación.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0" y="2879609"/>
            <a:ext cx="9122503" cy="32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650174"/>
              </p:ext>
            </p:extLst>
          </p:nvPr>
        </p:nvGraphicFramePr>
        <p:xfrm>
          <a:off x="-77640" y="81311"/>
          <a:ext cx="12482424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1212">
                  <a:extLst>
                    <a:ext uri="{9D8B030D-6E8A-4147-A177-3AD203B41FA5}">
                      <a16:colId xmlns:a16="http://schemas.microsoft.com/office/drawing/2014/main" val="3296397906"/>
                    </a:ext>
                  </a:extLst>
                </a:gridCol>
                <a:gridCol w="6241212">
                  <a:extLst>
                    <a:ext uri="{9D8B030D-6E8A-4147-A177-3AD203B41FA5}">
                      <a16:colId xmlns:a16="http://schemas.microsoft.com/office/drawing/2014/main" val="1006491757"/>
                    </a:ext>
                  </a:extLst>
                </a:gridCol>
              </a:tblGrid>
              <a:tr h="554541">
                <a:tc>
                  <a:txBody>
                    <a:bodyPr/>
                    <a:lstStyle/>
                    <a:p>
                      <a:r>
                        <a:rPr lang="es-MX" dirty="0"/>
                        <a:t>Etapa del Ciclo de Vida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Actividades de Verificación y Validación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04952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Requisitos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revisión técnica de requisitos funcionales y no funcionales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715463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entrevistas con usuarios para confirmar necesidades reales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31012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Diseño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Verificación: inspección de arquitectura, seguridad, usabilidad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11123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simulación de flujos de usuario con prototipos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31617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Desarrollo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revisión de código, análisis estático, control de versiones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602608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pruebas funcionales con datos reales simulados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033698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ejecución de pruebas unitarias e integración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976940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pruebas de aceptación con usuarios finales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32664"/>
                  </a:ext>
                </a:extLst>
              </a:tr>
              <a:tr h="792201">
                <a:tc>
                  <a:txBody>
                    <a:bodyPr/>
                    <a:lstStyle/>
                    <a:p>
                      <a:r>
                        <a:rPr lang="en-US" dirty="0" err="1"/>
                        <a:t>Mantenimiento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control de cambios, revalidación de módulos modificados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24815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pruebas regresivas tras actualizaciones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8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690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1" y="147235"/>
            <a:ext cx="11708969" cy="65402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16257" y="503695"/>
            <a:ext cx="63930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Procesos de certificación de calidad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34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973" y="16861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CMMI (</a:t>
            </a:r>
            <a:r>
              <a:rPr lang="es-MX" dirty="0" err="1"/>
              <a:t>Capability</a:t>
            </a:r>
            <a:r>
              <a:rPr lang="es-MX" dirty="0"/>
              <a:t> </a:t>
            </a:r>
            <a:r>
              <a:rPr lang="es-MX" dirty="0" err="1"/>
              <a:t>Maturity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Integration</a:t>
            </a:r>
            <a:r>
              <a:rPr lang="es-MX" dirty="0"/>
              <a:t>):</a:t>
            </a:r>
          </a:p>
          <a:p>
            <a:pPr marL="0" indent="0">
              <a:buNone/>
            </a:pPr>
            <a:r>
              <a:rPr lang="es-MX" dirty="0"/>
              <a:t> Modelo de madurez para evaluar procesos de desarrollo y prueba.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70" y="2756637"/>
            <a:ext cx="9093665" cy="395412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87139" y="243413"/>
            <a:ext cx="6346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certificación</a:t>
            </a:r>
            <a:r>
              <a:rPr lang="en-US" sz="44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  <a:endParaRPr lang="en-US" sz="4400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7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61258"/>
              </p:ext>
            </p:extLst>
          </p:nvPr>
        </p:nvGraphicFramePr>
        <p:xfrm>
          <a:off x="2032000" y="719666"/>
          <a:ext cx="8128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46561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7423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Nivel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Aplicación práctica en el proyecto bancario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7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1 – </a:t>
                      </a:r>
                      <a:r>
                        <a:rPr lang="en-US" dirty="0" err="1"/>
                        <a:t>Inicial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El equipo desarrolla sin procesos definidos, con alta dependencia de personas clave.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74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2 – </a:t>
                      </a:r>
                      <a:r>
                        <a:rPr lang="en-US" dirty="0" err="1"/>
                        <a:t>Gestionado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documentan planes de pruebas, control de versiones, gestión básica de requisitos.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2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3 – </a:t>
                      </a:r>
                      <a:r>
                        <a:rPr lang="en-US" dirty="0" err="1"/>
                        <a:t>Definido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Todos los equipos usan procesos estandarizados para desarrollo, pruebas y mantenimiento.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3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4 – </a:t>
                      </a:r>
                      <a:r>
                        <a:rPr lang="en-US" dirty="0" err="1"/>
                        <a:t>Gestionado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cuantitativamente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miden tiempos de respuesta, defectos por módulo, cobertura de pruebas.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3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5 – </a:t>
                      </a:r>
                      <a:r>
                        <a:rPr lang="en-US" dirty="0" err="1"/>
                        <a:t>Optimización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aplican mejoras automáticas, análisis predictivo y retroalimentación del cliente para evolucionar el producto.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3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337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certificación de </a:t>
            </a:r>
            <a:r>
              <a:rPr lang="en-US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  <a:endParaRPr lang="en-US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ISTQB (International Software Testing Qualifications Board)</a:t>
            </a:r>
          </a:p>
          <a:p>
            <a:r>
              <a:rPr lang="es-MX" dirty="0"/>
              <a:t>Es una organización internacional sin fines de lucro, fundada en 2002, que define un esquema de certificación global para </a:t>
            </a:r>
            <a:r>
              <a:rPr lang="es-MX" dirty="0" err="1"/>
              <a:t>testers</a:t>
            </a:r>
            <a:r>
              <a:rPr lang="es-MX" dirty="0"/>
              <a:t>.</a:t>
            </a:r>
          </a:p>
          <a:p>
            <a:r>
              <a:rPr lang="es-MX" dirty="0"/>
              <a:t>Su objetivo es establecer buenas prácticas, promover la profesionalización del </a:t>
            </a:r>
            <a:r>
              <a:rPr lang="es-MX" dirty="0" err="1"/>
              <a:t>testing</a:t>
            </a:r>
            <a:r>
              <a:rPr lang="es-MX" dirty="0"/>
              <a:t> y asegurar que los </a:t>
            </a:r>
            <a:r>
              <a:rPr lang="es-MX" dirty="0" err="1"/>
              <a:t>testers</a:t>
            </a:r>
            <a:r>
              <a:rPr lang="es-MX" dirty="0"/>
              <a:t> estén alineados con estándares internacionales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02" y="4563612"/>
            <a:ext cx="4907560" cy="18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50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Niveles de certificación ISTQB</a:t>
            </a:r>
            <a:br>
              <a:rPr lang="en-US"/>
            </a:br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111398"/>
              </p:ext>
            </p:extLst>
          </p:nvPr>
        </p:nvGraphicFramePr>
        <p:xfrm>
          <a:off x="1462657" y="1690688"/>
          <a:ext cx="8128000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991461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67279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Nivel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Enfoque principal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5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Foundation (CTFL)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Conceptos básicos de testing, ciclo de vida, técnicas de prueba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9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Advanced (CTAL)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Roles específicos: Test Manager, Test Analyst, Technical Test Analyst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78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Expert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Mejora de procesos, automatización, gestión avanzada de pruebas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7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Agile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Testing en entornos ágiles, colaboración con equipos de desarrollo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110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Especialista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/>
                        <a:t>Seguridad, automatización, pruebas móviles, inteligencia artificial, etc.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82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39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Lupa resalta un rendimiento económico decreciente">
            <a:extLst>
              <a:ext uri="{FF2B5EF4-FFF2-40B4-BE49-F238E27FC236}">
                <a16:creationId xmlns:a16="http://schemas.microsoft.com/office/drawing/2014/main" id="{7F86DA3A-D098-A07A-FA4B-348420FB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19" b="671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Análisis objetivo en proyectos reales</a:t>
            </a:r>
          </a:p>
        </p:txBody>
      </p:sp>
    </p:spTree>
    <p:extLst>
      <p:ext uri="{BB962C8B-B14F-4D97-AF65-F5344CB8AC3E}">
        <p14:creationId xmlns:p14="http://schemas.microsoft.com/office/powerpoint/2010/main" val="434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4155"/>
          </a:xfrm>
        </p:spPr>
        <p:txBody>
          <a:bodyPr>
            <a:normAutofit fontScale="90000"/>
          </a:bodyPr>
          <a:lstStyle/>
          <a:p>
            <a:r>
              <a:rPr lang="en-US" dirty="0"/>
              <a:t>ABANCA + </a:t>
            </a:r>
            <a:r>
              <a:rPr lang="en-US" dirty="0" err="1"/>
              <a:t>Izertis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Problemas detectados antes de aplicar estándares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Falta de roles especializados en QA.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Pruebas manuales sin automatización.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Dificultad para rastrear resultados de pruebas.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Documentación dispersa y poco trazable.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7" y="1088756"/>
            <a:ext cx="3932237" cy="3811588"/>
          </a:xfrm>
        </p:spPr>
        <p:txBody>
          <a:bodyPr/>
          <a:lstStyle/>
          <a:p>
            <a:r>
              <a:rPr lang="es-MX" dirty="0"/>
              <a:t>ABANCA, una entidad financiera española, implementó una estrategia de calidad (QA) en colaboración con </a:t>
            </a:r>
            <a:r>
              <a:rPr lang="es-MX" dirty="0" err="1"/>
              <a:t>Izertis</a:t>
            </a:r>
            <a:r>
              <a:rPr lang="es-MX" dirty="0"/>
              <a:t> para mejorar sus procesos de desarrollo en proyectos clave como banca electrónica, préstamos, seguros y </a:t>
            </a:r>
            <a:r>
              <a:rPr lang="es-MX" dirty="0" err="1"/>
              <a:t>APIs</a:t>
            </a:r>
            <a:r>
              <a:rPr lang="es-MX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3" y="2533974"/>
            <a:ext cx="4195944" cy="3991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11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32115"/>
          </a:xfrm>
        </p:spPr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obtenidos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796723"/>
              </p:ext>
            </p:extLst>
          </p:nvPr>
        </p:nvGraphicFramePr>
        <p:xfrm>
          <a:off x="5183188" y="877294"/>
          <a:ext cx="61722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1804242787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989231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Acción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tomada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Relación con estándares de calidad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09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Incorporación de roles QA especializados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Basado en buenas prácticas ISTQB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33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Automatización con Karate DSL y </a:t>
                      </a:r>
                      <a:r>
                        <a:rPr lang="es-MX" dirty="0" err="1"/>
                        <a:t>Playwright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línea</a:t>
                      </a:r>
                      <a:r>
                        <a:rPr lang="en-US" dirty="0"/>
                        <a:t> con IEEE 829 e ISO/IEC 29119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91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Trazabilidad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Matrices de cobertura y registros estructurados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90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 de </a:t>
                      </a:r>
                      <a:r>
                        <a:rPr lang="en-US" dirty="0" err="1"/>
                        <a:t>monitoreo</a:t>
                      </a:r>
                      <a:r>
                        <a:rPr lang="en-US" dirty="0"/>
                        <a:t> de KPIs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Gestión cuantitativa tipo CMMI Nivel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3066"/>
                  </a:ext>
                </a:extLst>
              </a:tr>
              <a:tr h="529949">
                <a:tc>
                  <a:txBody>
                    <a:bodyPr/>
                    <a:lstStyle/>
                    <a:p>
                      <a:r>
                        <a:rPr lang="en-US" dirty="0" err="1"/>
                        <a:t>Formación</a:t>
                      </a:r>
                      <a:r>
                        <a:rPr lang="en-US" dirty="0"/>
                        <a:t> </a:t>
                      </a:r>
                      <a:r>
                        <a:rPr lang="es-CL" noProof="0" dirty="0" smtClean="0"/>
                        <a:t>continua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/>
                        <a:t>del </a:t>
                      </a:r>
                      <a:r>
                        <a:rPr lang="es-CL" noProof="0" dirty="0" smtClean="0"/>
                        <a:t>equipo</a:t>
                      </a:r>
                      <a:endParaRPr lang="es-C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Cultura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mejora</a:t>
                      </a:r>
                      <a:r>
                        <a:rPr lang="en-US" dirty="0"/>
                        <a:t> continua (ISO 9001)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36302"/>
                  </a:ext>
                </a:extLst>
              </a:tr>
            </a:tbl>
          </a:graphicData>
        </a:graphic>
      </p:graphicFrame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Mayor eficiencia en pruebas y desarrollo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Reducción de defectos en producción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Mejora en la trazabilidad y visibilidad del proceso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Mayor confianza en auditorías internas y externas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Escalabilidad para nuevos proyectos regulados 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56" y="4594962"/>
            <a:ext cx="3543300" cy="15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1A6CB-D57D-0ECA-88FE-CCAD2104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Análisis de casos: software testeado vs no testeado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B58307E-FD5C-6BE3-C3F5-E5E2A647B3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833427"/>
              </p:ext>
            </p:extLst>
          </p:nvPr>
        </p:nvGraphicFramePr>
        <p:xfrm>
          <a:off x="838200" y="2355374"/>
          <a:ext cx="10515600" cy="32918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5158754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651934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8261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Software Testeado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Software No Testeado 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89954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Confiabilidad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Alta, pocos fallos en producción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Baja, frecuentes errores en uso real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4465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Costos de mantenimiento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Bajos, problemas se detectan antes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Altos, correcciones costosas en producción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35124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Experiencia del usuario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Positiva, genera confianza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Negativa, frustración y desconfianza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1051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Impacto en la empresa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Mejora la reputación y competitividad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Pérdidas económicas y daño reputacional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9830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Ejemplo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App bancaria estable para transferencias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App bancaria que se cae durante transferencias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48738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95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Marcador de contenido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CF26242F-DDED-2589-E4FF-E148A5549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501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E8567-AB1E-BCCE-61A4-2F9D770D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BancoEstado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01E3CA82-114A-D0FF-84FC-03533C4E4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675411"/>
              </p:ext>
            </p:extLst>
          </p:nvPr>
        </p:nvGraphicFramePr>
        <p:xfrm>
          <a:off x="838200" y="2218214"/>
          <a:ext cx="10515600" cy="35661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789852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16660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Situación en BancoEstado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91416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Problema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Caídas frecuentes en la app durante transferencias y pagos.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5005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Causas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Falta de pruebas de carga y estrés. Escenarios de uso masivo no validados.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04944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Consecuencias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Miles de usuarios sin acceso. Reclamos en redes sociales. Pérdida de confianza en la institución.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17622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Costos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Altos gastos en soporte técnico y daños a la reputación.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04189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Lecciones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dirty="0"/>
                        <a:t>Aplicar V&amp;V en todas las fases. Usar estándares internacionales en pruebas críticas (ISO/IEC, IEEE).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88333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79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7345D-2C5C-4847-8E92-F208463B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2" y="801149"/>
            <a:ext cx="10515600" cy="1325563"/>
          </a:xfrm>
        </p:spPr>
        <p:txBody>
          <a:bodyPr/>
          <a:lstStyle/>
          <a:p>
            <a:r>
              <a:rPr lang="es-CL" b="1" dirty="0"/>
              <a:t>Técnicas de verificación y validación </a:t>
            </a: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1C5CF9-B29A-45DE-9A6E-BB47004B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62" y="1619075"/>
            <a:ext cx="10609552" cy="41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3DDCB-EE73-4D07-A960-6CC606CE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0"/>
            <a:ext cx="10515600" cy="1325563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Técnicas estáticas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2C1980-654D-4849-8940-33EEDEF3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447800"/>
            <a:ext cx="11068050" cy="4729163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Son las actividades que no requieren ejecutar el código. Se centran en el análisis de artefactos como los requerimientos , diseños , código fuente y documentación. </a:t>
            </a:r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122CBA-4F30-4B4E-9C1E-3B567235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41" y="2773363"/>
            <a:ext cx="8978159" cy="331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8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45E73-A99E-4548-B76A-27FC0D50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Técnicas Dinámicas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15B23-186C-4F9A-861E-49C9B011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90688"/>
            <a:ext cx="11049000" cy="4486275"/>
          </a:xfrm>
        </p:spPr>
        <p:txBody>
          <a:bodyPr/>
          <a:lstStyle/>
          <a:p>
            <a:r>
              <a:rPr lang="es-CL" dirty="0"/>
              <a:t>Se basan en la ejecución del software para encontrar defectos. </a:t>
            </a:r>
          </a:p>
          <a:p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BF74FD-3244-46A3-8437-63E8CC9D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3033"/>
            <a:ext cx="11582400" cy="37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32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455</TotalTime>
  <Words>1823</Words>
  <Application>Microsoft Office PowerPoint</Application>
  <PresentationFormat>Panorámica</PresentationFormat>
  <Paragraphs>290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Tema de Office</vt:lpstr>
      <vt:lpstr>Evaluación 02 - Taller de Testing y Calidad de Software</vt:lpstr>
      <vt:lpstr>Diferencias entre verificación y validación</vt:lpstr>
      <vt:lpstr>ciclo de vida del software </vt:lpstr>
      <vt:lpstr>Análisis de casos: software testeado vs no testeado</vt:lpstr>
      <vt:lpstr>Presentación de PowerPoint</vt:lpstr>
      <vt:lpstr>BancoEstado</vt:lpstr>
      <vt:lpstr>Técnicas de verificación y validación  </vt:lpstr>
      <vt:lpstr>Técnicas estáticas </vt:lpstr>
      <vt:lpstr>Técnicas Dinámicas</vt:lpstr>
      <vt:lpstr>Documentación de Pruebas Asociadas</vt:lpstr>
      <vt:lpstr>Ejemplo practico : Sistema de Comercio</vt:lpstr>
      <vt:lpstr>Aplicación de Técnicas Estáticas </vt:lpstr>
      <vt:lpstr>Aplicación de Técnicas Dinámicas</vt:lpstr>
      <vt:lpstr>Presentación de PowerPoint</vt:lpstr>
      <vt:lpstr>Prueba de Sistema y Documentación generada</vt:lpstr>
      <vt:lpstr>Presentación de PowerPoint</vt:lpstr>
      <vt:lpstr>Presentación de PowerPoint</vt:lpstr>
      <vt:lpstr>Estándares ISO/IEC</vt:lpstr>
      <vt:lpstr>Presentación de PowerPoint</vt:lpstr>
      <vt:lpstr>Estándares ISO/IEC</vt:lpstr>
      <vt:lpstr>Presentación de PowerPoint</vt:lpstr>
      <vt:lpstr>Estándares ISO/IEC</vt:lpstr>
      <vt:lpstr>Presentación de PowerPoint</vt:lpstr>
      <vt:lpstr>certificación de calidad</vt:lpstr>
      <vt:lpstr>Presentación de PowerPoint</vt:lpstr>
      <vt:lpstr>Estándares IEEE</vt:lpstr>
      <vt:lpstr>Presentación de PowerPoint</vt:lpstr>
      <vt:lpstr>Estándares IEEE</vt:lpstr>
      <vt:lpstr>Presentación de PowerPoint</vt:lpstr>
      <vt:lpstr>Estándares IEEE</vt:lpstr>
      <vt:lpstr>Presentación de PowerPoint</vt:lpstr>
      <vt:lpstr>Presentación de PowerPoint</vt:lpstr>
      <vt:lpstr>Presentación de PowerPoint</vt:lpstr>
      <vt:lpstr>Presentación de PowerPoint</vt:lpstr>
      <vt:lpstr>certificación de calidad</vt:lpstr>
      <vt:lpstr>Niveles de certificación ISTQB </vt:lpstr>
      <vt:lpstr>Análisis objetivo en proyectos reales</vt:lpstr>
      <vt:lpstr>ABANCA + Izertis </vt:lpstr>
      <vt:lpstr>Resultados obtenidos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Estándares Internacionales</dc:title>
  <dc:creator>Lenovo T490</dc:creator>
  <cp:lastModifiedBy>laboratorio</cp:lastModifiedBy>
  <cp:revision>36</cp:revision>
  <dcterms:created xsi:type="dcterms:W3CDTF">2025-09-17T18:50:44Z</dcterms:created>
  <dcterms:modified xsi:type="dcterms:W3CDTF">2025-09-22T18:47:39Z</dcterms:modified>
</cp:coreProperties>
</file>